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sldIdLst>
    <p:sldId id="256" r:id="rId2"/>
    <p:sldId id="257" r:id="rId3"/>
    <p:sldId id="297" r:id="rId4"/>
    <p:sldId id="264" r:id="rId5"/>
    <p:sldId id="261" r:id="rId6"/>
    <p:sldId id="296" r:id="rId7"/>
    <p:sldId id="259" r:id="rId8"/>
    <p:sldId id="260" r:id="rId9"/>
    <p:sldId id="265" r:id="rId10"/>
    <p:sldId id="299" r:id="rId11"/>
    <p:sldId id="300" r:id="rId12"/>
    <p:sldId id="266" r:id="rId13"/>
    <p:sldId id="274" r:id="rId14"/>
    <p:sldId id="276" r:id="rId15"/>
    <p:sldId id="277" r:id="rId16"/>
    <p:sldId id="267" r:id="rId17"/>
    <p:sldId id="278" r:id="rId18"/>
    <p:sldId id="280" r:id="rId19"/>
    <p:sldId id="301" r:id="rId20"/>
    <p:sldId id="282" r:id="rId21"/>
    <p:sldId id="268" r:id="rId22"/>
    <p:sldId id="302" r:id="rId23"/>
    <p:sldId id="284" r:id="rId24"/>
    <p:sldId id="285" r:id="rId25"/>
    <p:sldId id="286" r:id="rId26"/>
    <p:sldId id="287" r:id="rId27"/>
    <p:sldId id="288" r:id="rId28"/>
    <p:sldId id="295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68A04A-924E-6B48-BDB8-259422DE1FE3}">
          <p14:sldIdLst>
            <p14:sldId id="256"/>
            <p14:sldId id="257"/>
          </p14:sldIdLst>
        </p14:section>
        <p14:section name="Presenting the Challenge" id="{DF41DD26-AAA9-0E4E-ACA7-BE2FBE1BA76E}">
          <p14:sldIdLst>
            <p14:sldId id="297"/>
            <p14:sldId id="264"/>
            <p14:sldId id="261"/>
            <p14:sldId id="296"/>
            <p14:sldId id="259"/>
            <p14:sldId id="260"/>
          </p14:sldIdLst>
        </p14:section>
        <p14:section name="Python Qucikstart / Setup" id="{142A1F53-B641-C04D-B495-1D854FF98814}">
          <p14:sldIdLst>
            <p14:sldId id="265"/>
            <p14:sldId id="299"/>
            <p14:sldId id="300"/>
          </p14:sldIdLst>
        </p14:section>
        <p14:section name="Steps of Data Prcoessing" id="{8F3D08B7-19FF-C642-BABB-1134E17967AE}">
          <p14:sldIdLst>
            <p14:sldId id="266"/>
            <p14:sldId id="274"/>
            <p14:sldId id="276"/>
          </p14:sldIdLst>
        </p14:section>
        <p14:section name="Experiment and Collected Data" id="{64A96660-2D1D-8542-B970-A535E5BF68E9}">
          <p14:sldIdLst>
            <p14:sldId id="277"/>
          </p14:sldIdLst>
        </p14:section>
        <p14:section name="From Experimental Files to Data" id="{D66769A3-7B76-A14B-A097-E2328B081B5C}">
          <p14:sldIdLst>
            <p14:sldId id="267"/>
            <p14:sldId id="278"/>
            <p14:sldId id="280"/>
            <p14:sldId id="301"/>
            <p14:sldId id="282"/>
          </p14:sldIdLst>
        </p14:section>
        <p14:section name="From Data to Information" id="{F160953F-2B34-B948-9850-A701468BB99D}">
          <p14:sldIdLst>
            <p14:sldId id="268"/>
          </p14:sldIdLst>
        </p14:section>
        <p14:section name="Further Reading" id="{6EE8F8A8-B039-D142-BB49-C82EC0C5B524}">
          <p14:sldIdLst>
            <p14:sldId id="302"/>
          </p14:sldIdLst>
        </p14:section>
        <p14:section name="More" id="{5A627E0C-F05F-3040-B31B-52C08411DA0D}">
          <p14:sldIdLst>
            <p14:sldId id="284"/>
            <p14:sldId id="285"/>
            <p14:sldId id="286"/>
            <p14:sldId id="287"/>
            <p14:sldId id="28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9"/>
    <p:restoredTop sz="94731"/>
  </p:normalViewPr>
  <p:slideViewPr>
    <p:cSldViewPr snapToGrid="0">
      <p:cViewPr varScale="1">
        <p:scale>
          <a:sx n="78" d="100"/>
          <a:sy n="78" d="100"/>
        </p:scale>
        <p:origin x="132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F4F7-9A81-D75C-14D6-C3AE2B68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CF8BE-AB55-F3B0-5C47-EC267153B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BF522-E16B-ADA4-70D1-EF5F4797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B727-B6B1-CE69-D330-0A3F6D5C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79BC0-0A1C-615A-86DC-695DD10B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03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9E21-D344-1A3A-2FAB-974BC36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E5471-B5D1-90C1-E524-94C11A182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D0EAD-73C3-5FDC-234F-4B03F082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6573-8213-2A62-B49D-9BB3F21B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3C68-BE73-A559-4758-A5CF0A6E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41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51E81-792B-31B7-E93F-4C0343005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E9823-6CB1-9AE7-5174-9CB77EC5C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16314-C6DF-FD05-7B72-37263A4F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5719-3280-6185-95DF-FDD0949D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AA24-253F-07D4-039C-6C3B50EE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645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FB9E-B666-F3DF-0C30-FCF5B22E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254F-D46A-1931-AD13-0D374197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04660-29F1-D877-ED2C-8BE336E0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B5037-0DC8-CECD-7EEA-8F003423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C4509-D7C7-BA58-1B34-9A022510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6002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CA70-C8BC-03A9-F885-3C141E45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4810-5C15-9C14-1C71-802D0F53E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D90B5-1288-F208-DD50-1924DBE5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47830-58D8-A7F2-E591-277EF6BE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2635-03F7-F46E-5729-A4A60D5D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516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6F5F-4CA9-2F74-B688-8BF40FDD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95B0-6D93-0CF7-49E1-BC26DA305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32269-E1B8-6D13-6A9E-9733107EE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86384-B0B5-75FC-851B-BE253C7A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05D55-5124-F727-20C2-414D44DA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BDE80-213D-4F88-0D1B-4380AEAF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49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27D6-81E7-6E8E-9043-6D278999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40903-03A2-E73D-0018-A3211C39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AA02C-6F77-4FCE-5852-5AB96B49B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11765-58C8-748C-FE3E-7985F0B85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6ED99-4B7F-3C50-ADBF-2F84FA663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66A6-612D-D14F-33AB-F98C0652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BA9B1-36FB-BA63-698D-1B7EDFB8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54E0C-249D-0348-270B-3584DFAB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161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DE02-72D6-DB17-2AF6-833C92CF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A6D24-5286-373A-FC90-0A58F3E2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C4D2A-1312-601F-B239-42E4E782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0AF-78F0-FADC-1208-D1EBBCF4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69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B07FF-4342-CC7E-ACAE-5654B4BB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7EF827-5D22-C23B-1884-2728EA2E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5CDD6-5B62-5B47-FF20-362C867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414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1D85-C5D9-6B3E-D865-5C5164A1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8827D-44E6-2D80-8387-80A27A26B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5CC52-13B6-D8C4-9F6D-ECF8173A9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F5493-BF7F-BA64-1C9F-F7C3BFCF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36662-CB08-F046-823A-8A71F73D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BC3E2-BAC0-621B-EB29-BC409FD7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334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1CB6-79CA-01FE-BC20-93DC9BF9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F8178-3581-B199-86D6-CB3CA5BC5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0DA41-2CE2-4137-EA7C-927F4F6A7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70CC1-43B5-55E0-56E4-F964C657E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AE0D1-E28E-EB5B-E3B4-48B321ED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C51B4-EA5B-044A-539D-4ACE7109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894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0411F-F59E-45DF-8FAF-35636AC2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87A53-DE39-A3F1-4913-2CCA90200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C11A0-6570-630F-1BAD-3B8368841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C64552-A7F8-564C-B943-3702D46AEBD1}" type="datetimeFigureOut">
              <a:rPr lang="en-DE" smtClean="0"/>
              <a:t>09/07/2025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63CF4-94C7-D768-D64B-D95C69725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FEAFD-4BE5-549B-2CBF-99CB39A6F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907777-8E3C-F84E-BF9A-C36EC21DF5C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440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gaedt/workshop" TargetMode="External"/><Relationship Id="rId2" Type="http://schemas.openxmlformats.org/officeDocument/2006/relationships/hyperlink" Target="https://github.com/mj-hofmann/Data-Management-for-Natural-Scienti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gaedt/workshop_u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degruyterbrill.com/document/doi/10.1515/9783110788433/html?srsltid=AfmBOooIakH7yo0Wz4Ki4LxDrCocUr4fwBazNSD_V_Usm9ygK6ZRoW89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j-hofmann.github.io/CaloCem/" TargetMode="External"/><Relationship Id="rId5" Type="http://schemas.openxmlformats.org/officeDocument/2006/relationships/hyperlink" Target="https://github.com/mj-hofmann/CaloCem" TargetMode="External"/><Relationship Id="rId4" Type="http://schemas.openxmlformats.org/officeDocument/2006/relationships/hyperlink" Target="https://www.degruyterbrill.com/document/doi/10.1515/9783111334608/html?srsltid=AfmBOoqDsIM5iNzfgB-Ia9ek4GxgRlINBy44z3baT4qOgf29x7V3BwN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articles/sdata20161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-fair.org/fair-principl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DBCE-7C3C-361A-9A65-7A6F8F8E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148672"/>
            <a:ext cx="8361229" cy="2098226"/>
          </a:xfrm>
        </p:spPr>
        <p:txBody>
          <a:bodyPr>
            <a:normAutofit fontScale="90000"/>
          </a:bodyPr>
          <a:lstStyle/>
          <a:p>
            <a:pPr algn="l"/>
            <a:r>
              <a:rPr lang="en-DE" dirty="0">
                <a:latin typeface="Poppins" pitchFamily="2" charset="77"/>
                <a:cs typeface="Poppins" pitchFamily="2" charset="77"/>
              </a:rPr>
              <a:t>Using Python for Scientific </a:t>
            </a:r>
            <a:r>
              <a:rPr lang="en-DE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Data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04173-65FC-E6BD-94B7-55CF3DB63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7" y="3937807"/>
            <a:ext cx="6831673" cy="1086237"/>
          </a:xfrm>
        </p:spPr>
        <p:txBody>
          <a:bodyPr>
            <a:normAutofit fontScale="70000" lnSpcReduction="20000"/>
          </a:bodyPr>
          <a:lstStyle/>
          <a:p>
            <a:pPr algn="l"/>
            <a:endParaRPr lang="en-DE" sz="2000" dirty="0">
              <a:latin typeface="Poppins" pitchFamily="2" charset="77"/>
              <a:cs typeface="Poppins" pitchFamily="2" charset="77"/>
            </a:endParaRPr>
          </a:p>
          <a:p>
            <a:pPr algn="l"/>
            <a:endParaRPr lang="en-DE" sz="2000" dirty="0">
              <a:latin typeface="Poppins" pitchFamily="2" charset="77"/>
              <a:cs typeface="Poppins" pitchFamily="2" charset="77"/>
            </a:endParaRPr>
          </a:p>
          <a:p>
            <a:pPr algn="l"/>
            <a:endParaRPr lang="en-DE" sz="2000" dirty="0"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DE" sz="2000" dirty="0">
                <a:latin typeface="Poppins" pitchFamily="2" charset="77"/>
                <a:cs typeface="Poppins" pitchFamily="2" charset="77"/>
              </a:rPr>
              <a:t>Matthias Hofmann, @TUM, 2025</a:t>
            </a:r>
          </a:p>
        </p:txBody>
      </p:sp>
    </p:spTree>
    <p:extLst>
      <p:ext uri="{BB962C8B-B14F-4D97-AF65-F5344CB8AC3E}">
        <p14:creationId xmlns:p14="http://schemas.microsoft.com/office/powerpoint/2010/main" val="250316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344D-5F47-44C6-7ECD-4DB5BCD8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Essential Data T</a:t>
            </a:r>
            <a:r>
              <a:rPr lang="en-GB" dirty="0"/>
              <a:t>y</a:t>
            </a:r>
            <a:r>
              <a:rPr lang="en-DE" dirty="0"/>
              <a:t>pes in Python – Check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716FC-9A7A-D983-8E18-F56087EC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nt, float, str</a:t>
            </a:r>
          </a:p>
          <a:p>
            <a:r>
              <a:rPr lang="en-GB" dirty="0"/>
              <a:t>list, tuple, set</a:t>
            </a:r>
          </a:p>
          <a:p>
            <a:r>
              <a:rPr lang="en-GB" dirty="0" err="1"/>
              <a:t>dict</a:t>
            </a:r>
            <a:endParaRPr lang="en-GB" dirty="0"/>
          </a:p>
          <a:p>
            <a:r>
              <a:rPr lang="en-GB" b="1" dirty="0"/>
              <a:t>p</a:t>
            </a:r>
            <a:r>
              <a:rPr lang="en-DE" b="1" dirty="0"/>
              <a:t>d.DataFrame</a:t>
            </a:r>
          </a:p>
          <a:p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A36CD-3D7E-4BD5-9E21-A9BE143E1C43}"/>
              </a:ext>
            </a:extLst>
          </p:cNvPr>
          <p:cNvSpPr txBox="1"/>
          <p:nvPr/>
        </p:nvSpPr>
        <p:spPr>
          <a:xfrm>
            <a:off x="8901783" y="4184551"/>
            <a:ext cx="25607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GB" i="1" dirty="0">
                <a:solidFill>
                  <a:srgbClr val="0070C0"/>
                </a:solidFill>
              </a:rPr>
              <a:t>01_create_df.py</a:t>
            </a:r>
          </a:p>
          <a:p>
            <a:r>
              <a:rPr lang="en-DE" i="1" dirty="0">
                <a:solidFill>
                  <a:srgbClr val="0070C0"/>
                </a:solidFill>
              </a:rPr>
              <a:t/>
            </a:r>
            <a:br>
              <a:rPr lang="en-DE" i="1" dirty="0">
                <a:solidFill>
                  <a:srgbClr val="0070C0"/>
                </a:solidFill>
              </a:rPr>
            </a:br>
            <a:r>
              <a:rPr lang="en-DE" dirty="0"/>
              <a:t>🎬 </a:t>
            </a:r>
            <a:r>
              <a:rPr lang="en-GB" i="1" dirty="0">
                <a:solidFill>
                  <a:srgbClr val="0070C0"/>
                </a:solidFill>
              </a:rPr>
              <a:t>02_df_plot.py</a:t>
            </a:r>
          </a:p>
          <a:p>
            <a:endParaRPr lang="en-DE" dirty="0"/>
          </a:p>
          <a:p>
            <a:r>
              <a:rPr lang="en-DE" dirty="0"/>
              <a:t>🎬 </a:t>
            </a:r>
            <a:r>
              <a:rPr lang="en-GB" i="1" dirty="0">
                <a:solidFill>
                  <a:srgbClr val="0070C0"/>
                </a:solidFill>
              </a:rPr>
              <a:t>03_df_melt_pivot.py</a:t>
            </a:r>
          </a:p>
          <a:p>
            <a:endParaRPr lang="en-DE" dirty="0"/>
          </a:p>
          <a:p>
            <a:r>
              <a:rPr lang="en-DE" dirty="0"/>
              <a:t>🎬 </a:t>
            </a:r>
            <a:r>
              <a:rPr lang="en-GB" i="1" dirty="0">
                <a:solidFill>
                  <a:srgbClr val="0070C0"/>
                </a:solidFill>
              </a:rPr>
              <a:t>04_pivot_larger_df.py</a:t>
            </a:r>
          </a:p>
          <a:p>
            <a:endParaRPr lang="en-DE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5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7668-48C1-9945-FEB2-9241063C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8771-8F17-A21B-3C40-1DAC7748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pd.DataFrame</a:t>
            </a:r>
            <a:r>
              <a:rPr lang="en-GB" dirty="0"/>
              <a:t> Essentials </a:t>
            </a:r>
            <a:r>
              <a:rPr lang="en-DE" dirty="0"/>
              <a:t>– Check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0546-701E-FC71-B153-86E0F427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48345" cy="4351338"/>
          </a:xfrm>
        </p:spPr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plot</a:t>
            </a:r>
            <a:r>
              <a:rPr lang="de-DE" dirty="0"/>
              <a:t> </a:t>
            </a:r>
          </a:p>
          <a:p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E9B3F-92DB-D7A9-34AD-4B904631DB41}"/>
              </a:ext>
            </a:extLst>
          </p:cNvPr>
          <p:cNvSpPr txBox="1">
            <a:spLocks/>
          </p:cNvSpPr>
          <p:nvPr/>
        </p:nvSpPr>
        <p:spPr>
          <a:xfrm>
            <a:off x="3991736" y="1825625"/>
            <a:ext cx="3263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.</a:t>
            </a:r>
            <a:r>
              <a:rPr lang="de-DE" dirty="0" err="1"/>
              <a:t>pivot</a:t>
            </a:r>
            <a:r>
              <a:rPr lang="de-DE" dirty="0"/>
              <a:t> &amp; .</a:t>
            </a:r>
            <a:r>
              <a:rPr lang="de-DE" dirty="0" err="1"/>
              <a:t>melt</a:t>
            </a:r>
            <a:endParaRPr lang="en-DE" dirty="0"/>
          </a:p>
          <a:p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2B8CB2-EC6B-90D6-440C-D77C17770FD4}"/>
              </a:ext>
            </a:extLst>
          </p:cNvPr>
          <p:cNvSpPr txBox="1">
            <a:spLocks/>
          </p:cNvSpPr>
          <p:nvPr/>
        </p:nvSpPr>
        <p:spPr>
          <a:xfrm>
            <a:off x="8611757" y="1825625"/>
            <a:ext cx="23483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.</a:t>
            </a:r>
            <a:r>
              <a:rPr lang="de-DE" dirty="0" err="1"/>
              <a:t>merge</a:t>
            </a:r>
            <a:endParaRPr lang="en-DE" dirty="0"/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649EF-81E5-846A-864D-58751A61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0" y="4386627"/>
            <a:ext cx="2625425" cy="179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20DCD-018B-48B2-C00A-5E55F67F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49" y="2420810"/>
            <a:ext cx="4276254" cy="15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BAA5D-0BAA-1C3A-6245-9699FF4B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276" y="4483447"/>
            <a:ext cx="6304906" cy="159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40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D34AA-A08D-C0BE-4506-5A6B4E5D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316E-3F6F-9363-54D9-A4B0C21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Steps of Data Processing – </a:t>
            </a:r>
            <a:r>
              <a:rPr lang="en-DE" dirty="0">
                <a:solidFill>
                  <a:srgbClr val="0070C0"/>
                </a:solidFill>
              </a:rPr>
              <a:t>Distilling the Essence</a:t>
            </a:r>
          </a:p>
        </p:txBody>
      </p:sp>
      <p:pic>
        <p:nvPicPr>
          <p:cNvPr id="7170" name="Picture 2" descr="A funnel of dots of information emerge as a shining ball of wisdom at the bottom — the DIKW chain">
            <a:extLst>
              <a:ext uri="{FF2B5EF4-FFF2-40B4-BE49-F238E27FC236}">
                <a16:creationId xmlns:a16="http://schemas.microsoft.com/office/drawing/2014/main" id="{AB32A03B-53A8-0A6A-A46E-53B692C6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95" y="1690688"/>
            <a:ext cx="5282609" cy="447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42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412C-2A83-8854-B314-5574380C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Steps of Data Processing – </a:t>
            </a:r>
            <a:r>
              <a:rPr lang="en-DE" dirty="0">
                <a:solidFill>
                  <a:srgbClr val="0070C0"/>
                </a:solidFill>
              </a:rPr>
              <a:t>Distilling the Essence</a:t>
            </a:r>
            <a:br>
              <a:rPr lang="en-DE" dirty="0">
                <a:solidFill>
                  <a:srgbClr val="0070C0"/>
                </a:solidFill>
              </a:rPr>
            </a:b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61C46-EC50-B887-D017-F0149EE6C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595" y="1690688"/>
            <a:ext cx="10006809" cy="42162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32921C-9BD0-CF02-807F-9811738D340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8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18B7-86C1-80F0-8536-6DCF987F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rgbClr val="0070C0"/>
                </a:solidFill>
              </a:rPr>
              <a:t>Information</a:t>
            </a:r>
            <a:r>
              <a:rPr lang="en-DE" dirty="0"/>
              <a:t> – A matter of </a:t>
            </a:r>
            <a:r>
              <a:rPr lang="en-DE" dirty="0">
                <a:solidFill>
                  <a:srgbClr val="0070C0"/>
                </a:solidFill>
              </a:rPr>
              <a:t>Perspective 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9D87-6145-E076-EA68-FC38C2B1B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3A446-EC0A-191C-7F95-C3414D4E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34" y="2035835"/>
            <a:ext cx="8049331" cy="36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4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8624CE-E04C-5188-45A0-CE0C7742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163" y="2715345"/>
            <a:ext cx="3214255" cy="1717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6FCB22-F08A-289A-334C-FBF6B524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Experiments and </a:t>
            </a:r>
            <a:r>
              <a:rPr lang="en-DE" dirty="0">
                <a:solidFill>
                  <a:srgbClr val="0070C0"/>
                </a:solidFill>
              </a:rPr>
              <a:t>“Data Land”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98EB56-5A2C-752D-5B4F-28DECDAC1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032" y="2019220"/>
            <a:ext cx="4426527" cy="16453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3430DF-F7F6-49F4-CADA-134AF318A741}"/>
              </a:ext>
            </a:extLst>
          </p:cNvPr>
          <p:cNvSpPr/>
          <p:nvPr/>
        </p:nvSpPr>
        <p:spPr>
          <a:xfrm>
            <a:off x="690113" y="1848845"/>
            <a:ext cx="5405887" cy="409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145E2-80FB-A661-90EC-CA7CEDD229CC}"/>
              </a:ext>
            </a:extLst>
          </p:cNvPr>
          <p:cNvSpPr/>
          <p:nvPr/>
        </p:nvSpPr>
        <p:spPr>
          <a:xfrm>
            <a:off x="6244087" y="1848845"/>
            <a:ext cx="5405887" cy="409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4E0E9-4284-D805-E874-DD636CA6BD1B}"/>
              </a:ext>
            </a:extLst>
          </p:cNvPr>
          <p:cNvSpPr txBox="1"/>
          <p:nvPr/>
        </p:nvSpPr>
        <p:spPr>
          <a:xfrm>
            <a:off x="690113" y="1402467"/>
            <a:ext cx="19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Lab / ”real world”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67CE1-C725-B621-19AB-DA19C43EF9AE}"/>
              </a:ext>
            </a:extLst>
          </p:cNvPr>
          <p:cNvSpPr txBox="1"/>
          <p:nvPr/>
        </p:nvSpPr>
        <p:spPr>
          <a:xfrm>
            <a:off x="6244087" y="1402467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”Digital world”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912CD4-A4BE-E9D4-CBB8-FACABC3DF04B}"/>
              </a:ext>
            </a:extLst>
          </p:cNvPr>
          <p:cNvCxnSpPr>
            <a:cxnSpLocks/>
          </p:cNvCxnSpPr>
          <p:nvPr/>
        </p:nvCxnSpPr>
        <p:spPr>
          <a:xfrm flipH="1">
            <a:off x="7573818" y="2242409"/>
            <a:ext cx="1653309" cy="1173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92BE3-340C-6E9F-10AE-BE699FFCEAC5}"/>
              </a:ext>
            </a:extLst>
          </p:cNvPr>
          <p:cNvSpPr txBox="1"/>
          <p:nvPr/>
        </p:nvSpPr>
        <p:spPr>
          <a:xfrm>
            <a:off x="9227127" y="2019220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Surfactant </a:t>
            </a:r>
          </a:p>
          <a:p>
            <a:r>
              <a:rPr lang="en-DE" i="1" dirty="0"/>
              <a:t>characteristics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5C5186-F409-5C66-ED29-61105931D7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763956" y="4198545"/>
            <a:ext cx="1593272" cy="707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E7BD51-033B-D9B7-D20C-512775F17DB7}"/>
              </a:ext>
            </a:extLst>
          </p:cNvPr>
          <p:cNvSpPr txBox="1"/>
          <p:nvPr/>
        </p:nvSpPr>
        <p:spPr>
          <a:xfrm>
            <a:off x="9357228" y="4582710"/>
            <a:ext cx="19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Experimental “raw</a:t>
            </a:r>
          </a:p>
          <a:p>
            <a:r>
              <a:rPr lang="en-GB" i="1" dirty="0"/>
              <a:t>Files” / results</a:t>
            </a:r>
            <a:endParaRPr lang="en-DE" i="1" dirty="0"/>
          </a:p>
        </p:txBody>
      </p:sp>
      <p:pic>
        <p:nvPicPr>
          <p:cNvPr id="9218" name="Picture 2" descr="Pressure-Surface Isotherm - an overview | ScienceDirect Topics">
            <a:extLst>
              <a:ext uri="{FF2B5EF4-FFF2-40B4-BE49-F238E27FC236}">
                <a16:creationId xmlns:a16="http://schemas.microsoft.com/office/drawing/2014/main" id="{5C6DC69D-74A7-3B48-0458-04DE6183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90" y="3741607"/>
            <a:ext cx="2454709" cy="210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r&amp;uuml;ss surface tension measurement instruments">
            <a:extLst>
              <a:ext uri="{FF2B5EF4-FFF2-40B4-BE49-F238E27FC236}">
                <a16:creationId xmlns:a16="http://schemas.microsoft.com/office/drawing/2014/main" id="{34FF30E3-F0C4-623F-469B-0FE91B18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45" y="4070383"/>
            <a:ext cx="2169522" cy="14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439F58-201E-D781-BE81-E52B71C0A710}"/>
              </a:ext>
            </a:extLst>
          </p:cNvPr>
          <p:cNvSpPr txBox="1"/>
          <p:nvPr/>
        </p:nvSpPr>
        <p:spPr>
          <a:xfrm>
            <a:off x="690113" y="6225309"/>
            <a:ext cx="266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set up 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218149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E86F-B9D5-5970-5D56-8ADCFC62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32CB-F2D3-9BA2-2366-97BE77DF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From Experimental Files </a:t>
            </a:r>
            <a:r>
              <a:rPr lang="en-DE" dirty="0">
                <a:solidFill>
                  <a:srgbClr val="0070C0"/>
                </a:solidFill>
              </a:rPr>
              <a:t>to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EC81D-2243-F0A7-B199-4CE35B330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830" y="1825625"/>
            <a:ext cx="9646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4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4235-2188-1917-3121-875F6357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Understand the </a:t>
            </a:r>
            <a:r>
              <a:rPr lang="en-DE" dirty="0">
                <a:solidFill>
                  <a:srgbClr val="0070C0"/>
                </a:solidFill>
              </a:rPr>
              <a:t>Files’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757762-5022-BA5E-AB84-DE24FF2AA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09" r="3127"/>
          <a:stretch>
            <a:fillRect/>
          </a:stretch>
        </p:blipFill>
        <p:spPr>
          <a:xfrm>
            <a:off x="3942327" y="1690688"/>
            <a:ext cx="7207562" cy="4608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0A49A-4FBE-6604-6A4E-CA1C3C12B024}"/>
              </a:ext>
            </a:extLst>
          </p:cNvPr>
          <p:cNvSpPr txBox="1"/>
          <p:nvPr/>
        </p:nvSpPr>
        <p:spPr>
          <a:xfrm>
            <a:off x="571942" y="5316719"/>
            <a:ext cx="3485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open file and “dice” it</a:t>
            </a:r>
          </a:p>
          <a:p>
            <a:endParaRPr lang="en-DE" i="1" dirty="0">
              <a:solidFill>
                <a:srgbClr val="0070C0"/>
              </a:solidFill>
            </a:endParaRPr>
          </a:p>
          <a:p>
            <a:r>
              <a:rPr lang="en-DE" dirty="0"/>
              <a:t>🎬 </a:t>
            </a:r>
            <a:r>
              <a:rPr lang="en-GB" i="1" dirty="0">
                <a:solidFill>
                  <a:srgbClr val="0070C0"/>
                </a:solidFill>
              </a:rPr>
              <a:t>build 01_get_data_pandas.py</a:t>
            </a:r>
            <a:endParaRPr lang="en-DE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1DC6-6180-A6C6-5793-7A8739A5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rgbClr val="0070C0"/>
                </a:solidFill>
              </a:rPr>
              <a:t>Extract</a:t>
            </a:r>
            <a:r>
              <a:rPr lang="en-DE" dirty="0"/>
              <a:t> ”Data Piece”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5544C8-9EDB-EE11-D468-BB439BF7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90" y="3429000"/>
            <a:ext cx="4901150" cy="3001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2752A-B433-AB99-7041-C203CF52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21" y="1690688"/>
            <a:ext cx="6591779" cy="3001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7861C-B6B8-0D79-1FD4-6066AAA70986}"/>
              </a:ext>
            </a:extLst>
          </p:cNvPr>
          <p:cNvSpPr txBox="1"/>
          <p:nvPr/>
        </p:nvSpPr>
        <p:spPr>
          <a:xfrm>
            <a:off x="8114421" y="5144360"/>
            <a:ext cx="314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build </a:t>
            </a:r>
            <a:r>
              <a:rPr lang="en-GB" i="1" dirty="0">
                <a:solidFill>
                  <a:srgbClr val="0070C0"/>
                </a:solidFill>
              </a:rPr>
              <a:t>02_get_data_regex.py</a:t>
            </a:r>
            <a:endParaRPr lang="en-DE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5AF51-EE56-EA28-FE20-E88FCABA49E5}"/>
              </a:ext>
            </a:extLst>
          </p:cNvPr>
          <p:cNvSpPr txBox="1"/>
          <p:nvPr/>
        </p:nvSpPr>
        <p:spPr>
          <a:xfrm>
            <a:off x="8114421" y="5602923"/>
            <a:ext cx="376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build </a:t>
            </a:r>
            <a:r>
              <a:rPr lang="en-GB" i="1" dirty="0">
                <a:solidFill>
                  <a:srgbClr val="0070C0"/>
                </a:solidFill>
              </a:rPr>
              <a:t>03_get_data_regex_short.py</a:t>
            </a:r>
            <a:endParaRPr lang="en-DE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F43EB-434D-A76D-7B06-A15D96DBFB8F}"/>
              </a:ext>
            </a:extLst>
          </p:cNvPr>
          <p:cNvSpPr txBox="1"/>
          <p:nvPr/>
        </p:nvSpPr>
        <p:spPr>
          <a:xfrm>
            <a:off x="8114421" y="6061486"/>
            <a:ext cx="281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show </a:t>
            </a:r>
            <a:r>
              <a:rPr lang="en-GB" i="1" dirty="0" err="1">
                <a:solidFill>
                  <a:srgbClr val="0070C0"/>
                </a:solidFill>
              </a:rPr>
              <a:t>get_data_short.py</a:t>
            </a:r>
            <a:endParaRPr lang="en-DE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7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1030-CB32-ED74-0700-27000F656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606B-D8B2-7004-E959-350B2F72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solidFill>
                  <a:srgbClr val="0070C0"/>
                </a:solidFill>
              </a:rPr>
              <a:t>Extract&amp;Show</a:t>
            </a:r>
            <a:r>
              <a:rPr lang="en-DE" dirty="0"/>
              <a:t> ”Data Piece” – Repeated 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78684-53F4-BB1D-BEC8-BD3F9809D70D}"/>
              </a:ext>
            </a:extLst>
          </p:cNvPr>
          <p:cNvSpPr txBox="1"/>
          <p:nvPr/>
        </p:nvSpPr>
        <p:spPr>
          <a:xfrm>
            <a:off x="7702044" y="5192330"/>
            <a:ext cx="406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build </a:t>
            </a:r>
            <a:r>
              <a:rPr lang="en-GB" i="1" dirty="0">
                <a:solidFill>
                  <a:srgbClr val="0070C0"/>
                </a:solidFill>
              </a:rPr>
              <a:t>04_get_and_plt_via_module.py</a:t>
            </a:r>
            <a:endParaRPr lang="en-DE" i="1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455383-321D-6A40-DAD4-33C7F0DA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3884"/>
            <a:ext cx="6309246" cy="44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73F6-1BC0-8176-8B60-708B24B5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Poppins" pitchFamily="2" charset="77"/>
                <a:cs typeface="Poppins" pitchFamily="2" charset="77"/>
              </a:rPr>
              <a:t>What to </a:t>
            </a:r>
            <a:r>
              <a:rPr lang="en-DE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705CE-CE68-635A-46C6-98DAB6CD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>
                <a:latin typeface="Poppins" pitchFamily="2" charset="77"/>
                <a:cs typeface="Poppins" pitchFamily="2" charset="77"/>
              </a:rPr>
              <a:t>Mixed style presentation (PowerPoint + guided demo)</a:t>
            </a:r>
          </a:p>
          <a:p>
            <a:pPr>
              <a:lnSpc>
                <a:spcPct val="150000"/>
              </a:lnSpc>
            </a:pPr>
            <a:r>
              <a:rPr lang="en-DE" dirty="0">
                <a:latin typeface="Poppins" pitchFamily="2" charset="77"/>
                <a:cs typeface="Poppins" pitchFamily="2" charset="77"/>
              </a:rPr>
              <a:t>Example files provided via </a:t>
            </a:r>
            <a:r>
              <a:rPr lang="en-DE" dirty="0">
                <a:latin typeface="Poppins" pitchFamily="2" charset="77"/>
                <a:cs typeface="Poppins" pitchFamily="2" charset="77"/>
                <a:hlinkClick r:id="rId2"/>
              </a:rPr>
              <a:t>GitHub</a:t>
            </a:r>
            <a:endParaRPr lang="en-DE" dirty="0">
              <a:latin typeface="Poppins" pitchFamily="2" charset="77"/>
              <a:cs typeface="Poppins" pitchFamily="2" charset="77"/>
            </a:endParaRPr>
          </a:p>
          <a:p>
            <a:pPr lvl="1">
              <a:lnSpc>
                <a:spcPct val="150000"/>
              </a:lnSpc>
            </a:pPr>
            <a:r>
              <a:rPr lang="de-DE" dirty="0" err="1" smtClean="0">
                <a:latin typeface="Poppins" pitchFamily="2" charset="77"/>
                <a:cs typeface="Poppins" pitchFamily="2" charset="77"/>
              </a:rPr>
              <a:t>workshop</a:t>
            </a:r>
            <a:r>
              <a:rPr lang="de-DE" dirty="0" smtClean="0">
                <a:latin typeface="Poppins" pitchFamily="2" charset="77"/>
                <a:cs typeface="Poppins" pitchFamily="2" charset="77"/>
              </a:rPr>
              <a:t> </a:t>
            </a:r>
            <a:r>
              <a:rPr lang="de-DE" dirty="0">
                <a:latin typeface="Poppins" pitchFamily="2" charset="77"/>
                <a:cs typeface="Poppins" pitchFamily="2" charset="77"/>
                <a:hlinkClick r:id="rId3"/>
              </a:rPr>
              <a:t>https://</a:t>
            </a:r>
            <a:r>
              <a:rPr lang="de-DE" dirty="0" smtClean="0">
                <a:latin typeface="Poppins" pitchFamily="2" charset="77"/>
                <a:cs typeface="Poppins" pitchFamily="2" charset="77"/>
                <a:hlinkClick r:id="rId3"/>
              </a:rPr>
              <a:t>github.com/tgaedt/workshop</a:t>
            </a:r>
            <a:r>
              <a:rPr lang="de-DE" dirty="0" smtClean="0">
                <a:latin typeface="Poppins" pitchFamily="2" charset="77"/>
                <a:cs typeface="Poppins" pitchFamily="2" charset="77"/>
              </a:rPr>
              <a:t> </a:t>
            </a:r>
            <a:endParaRPr lang="en-DE" dirty="0">
              <a:latin typeface="Poppins" pitchFamily="2" charset="77"/>
              <a:cs typeface="Poppins" pitchFamily="2" charset="77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latin typeface="Poppins" pitchFamily="2" charset="77"/>
                <a:cs typeface="Poppins" pitchFamily="2" charset="77"/>
              </a:rPr>
              <a:t>w</a:t>
            </a:r>
            <a:r>
              <a:rPr lang="en-DE" dirty="0">
                <a:latin typeface="Poppins" pitchFamily="2" charset="77"/>
                <a:cs typeface="Poppins" pitchFamily="2" charset="77"/>
              </a:rPr>
              <a:t>orkshop_uv </a:t>
            </a:r>
            <a:r>
              <a:rPr lang="en-GB" dirty="0">
                <a:latin typeface="Poppins" pitchFamily="2" charset="77"/>
                <a:cs typeface="Poppins" pitchFamily="2" charset="77"/>
                <a:hlinkClick r:id="rId4"/>
              </a:rPr>
              <a:t>https://github.com/tgaedt/workshop_uv</a:t>
            </a:r>
            <a:r>
              <a:rPr lang="en-GB" dirty="0">
                <a:latin typeface="Poppins" pitchFamily="2" charset="77"/>
                <a:cs typeface="Poppins" pitchFamily="2" charset="77"/>
              </a:rPr>
              <a:t> </a:t>
            </a:r>
            <a:endParaRPr lang="en-DE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372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EF9F-6D36-1309-E2C9-7B5F4F52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Folder Structure for 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5DE422-983D-EDA3-B296-B5CE353F2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433" y="1690688"/>
            <a:ext cx="7041394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F45FE-AFFE-258C-3117-8F160A4A3FE2}"/>
              </a:ext>
            </a:extLst>
          </p:cNvPr>
          <p:cNvSpPr txBox="1"/>
          <p:nvPr/>
        </p:nvSpPr>
        <p:spPr>
          <a:xfrm>
            <a:off x="8562656" y="5586777"/>
            <a:ext cx="25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build </a:t>
            </a:r>
            <a:r>
              <a:rPr lang="en-GB" i="1" dirty="0">
                <a:solidFill>
                  <a:srgbClr val="0070C0"/>
                </a:solidFill>
              </a:rPr>
              <a:t>folder structure</a:t>
            </a:r>
            <a:endParaRPr lang="en-DE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1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A2F3-B993-BEC6-E9CB-99151F5F4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A09C-6642-011F-CEA4-C9D13F3E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From Data </a:t>
            </a:r>
            <a:r>
              <a:rPr lang="en-DE" dirty="0">
                <a:solidFill>
                  <a:srgbClr val="0070C0"/>
                </a:solidFill>
              </a:rPr>
              <a:t>to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D563-F8B9-58F7-B736-0A208732B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D0240-44A6-C090-5B7E-9DD19A80EC74}"/>
              </a:ext>
            </a:extLst>
          </p:cNvPr>
          <p:cNvGrpSpPr/>
          <p:nvPr/>
        </p:nvGrpSpPr>
        <p:grpSpPr>
          <a:xfrm>
            <a:off x="1524000" y="2019924"/>
            <a:ext cx="9144000" cy="3962739"/>
            <a:chOff x="2209800" y="1851553"/>
            <a:chExt cx="9144000" cy="39627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BC261D-E02C-101D-4F8B-8FD494F9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851553"/>
              <a:ext cx="9068590" cy="368102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339442-2326-379D-CF74-F669DE734199}"/>
                </a:ext>
              </a:extLst>
            </p:cNvPr>
            <p:cNvSpPr/>
            <p:nvPr/>
          </p:nvSpPr>
          <p:spPr>
            <a:xfrm>
              <a:off x="7213600" y="4812146"/>
              <a:ext cx="4140200" cy="849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D1C65-D8BA-CBCE-92D0-0DAB2E5151FD}"/>
                </a:ext>
              </a:extLst>
            </p:cNvPr>
            <p:cNvSpPr/>
            <p:nvPr/>
          </p:nvSpPr>
          <p:spPr>
            <a:xfrm>
              <a:off x="9864436" y="3731491"/>
              <a:ext cx="1489364" cy="2082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146364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64FA-2B0E-0BF9-4BAC-6A6CF03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88" y="365125"/>
            <a:ext cx="10515600" cy="1325563"/>
          </a:xfrm>
        </p:spPr>
        <p:txBody>
          <a:bodyPr/>
          <a:lstStyle/>
          <a:p>
            <a:r>
              <a:rPr lang="en-DE" dirty="0"/>
              <a:t>Further </a:t>
            </a:r>
            <a:r>
              <a:rPr lang="en-DE" dirty="0">
                <a:solidFill>
                  <a:srgbClr val="0070C0"/>
                </a:solidFill>
              </a:rPr>
              <a:t>Reading</a:t>
            </a:r>
          </a:p>
        </p:txBody>
      </p:sp>
      <p:pic>
        <p:nvPicPr>
          <p:cNvPr id="1026" name="Picture 2" descr="book: Data Management for Natural Scientists">
            <a:extLst>
              <a:ext uri="{FF2B5EF4-FFF2-40B4-BE49-F238E27FC236}">
                <a16:creationId xmlns:a16="http://schemas.microsoft.com/office/drawing/2014/main" id="{B8289670-5168-63E9-2FED-7FA493C896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40" y="1347812"/>
            <a:ext cx="2608065" cy="368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BD129-58FE-4599-3E4B-F745131C1D34}"/>
              </a:ext>
            </a:extLst>
          </p:cNvPr>
          <p:cNvSpPr txBox="1"/>
          <p:nvPr/>
        </p:nvSpPr>
        <p:spPr>
          <a:xfrm>
            <a:off x="685288" y="1690688"/>
            <a:ext cx="5410712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r>
              <a:rPr lang="en-GB" dirty="0"/>
              <a:t>S</a:t>
            </a:r>
            <a:r>
              <a:rPr lang="en-DE" dirty="0"/>
              <a:t>ee </a:t>
            </a:r>
            <a:r>
              <a:rPr lang="en-GB" b="1" dirty="0">
                <a:hlinkClick r:id="rId3"/>
              </a:rPr>
              <a:t>Data Management for Natural Scientists</a:t>
            </a:r>
            <a:r>
              <a:rPr lang="en-DE" dirty="0">
                <a:hlinkClick r:id="rId3"/>
              </a:rPr>
              <a:t/>
            </a:r>
            <a:br>
              <a:rPr lang="en-DE" dirty="0">
                <a:hlinkClick r:id="rId3"/>
              </a:rPr>
            </a:br>
            <a:r>
              <a:rPr lang="en-DE" dirty="0"/>
              <a:t>See </a:t>
            </a:r>
            <a:r>
              <a:rPr lang="en-GB" b="1" dirty="0">
                <a:hlinkClick r:id="rId4"/>
              </a:rPr>
              <a:t>Scientific Data: A 50 Steps Guide using Python</a:t>
            </a:r>
            <a:endParaRPr lang="en-GB" b="1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r>
              <a:rPr lang="en-DE" dirty="0"/>
              <a:t>See CaloCem tool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hlinkClick r:id="rId5"/>
              </a:rPr>
              <a:t>Github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hlinkClick r:id="rId6"/>
              </a:rPr>
              <a:t>Documentation</a:t>
            </a:r>
            <a:r>
              <a:rPr lang="en-GB" dirty="0"/>
              <a:t> with Tutorial</a:t>
            </a:r>
            <a:endParaRPr lang="en-DE" dirty="0"/>
          </a:p>
        </p:txBody>
      </p:sp>
      <p:pic>
        <p:nvPicPr>
          <p:cNvPr id="1030" name="Picture 6" descr="book: Scientific Data: A 50 Steps Guide using Python">
            <a:extLst>
              <a:ext uri="{FF2B5EF4-FFF2-40B4-BE49-F238E27FC236}">
                <a16:creationId xmlns:a16="http://schemas.microsoft.com/office/drawing/2014/main" id="{9F56C040-B2BE-D664-0332-9B9628BB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275" y="2643243"/>
            <a:ext cx="2608065" cy="368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">
            <a:extLst>
              <a:ext uri="{FF2B5EF4-FFF2-40B4-BE49-F238E27FC236}">
                <a16:creationId xmlns:a16="http://schemas.microsoft.com/office/drawing/2014/main" id="{242533DF-11EF-41A1-0A03-1D307C4F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8" y="4950006"/>
            <a:ext cx="3449199" cy="8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5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72C-5709-3553-D6B5-46740E5E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1782C2-A597-2294-307A-16F6779B9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886" y="1825625"/>
            <a:ext cx="8972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3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1C53-420C-1CFB-CFC5-EAB8B68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4E8BF0-E45F-03A4-6806-D93FCD2DB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83"/>
          <a:stretch>
            <a:fillRect/>
          </a:stretch>
        </p:blipFill>
        <p:spPr>
          <a:xfrm>
            <a:off x="1403756" y="1911927"/>
            <a:ext cx="9384487" cy="42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2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8BE8-B437-5AFC-7C62-8804D01E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AF1898-3976-BEB5-966F-542B8838F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05"/>
          <a:stretch>
            <a:fillRect/>
          </a:stretch>
        </p:blipFill>
        <p:spPr>
          <a:xfrm>
            <a:off x="838200" y="2170545"/>
            <a:ext cx="10515600" cy="34514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56BBB5-B8D5-127E-659D-9B09C9F8E676}"/>
              </a:ext>
            </a:extLst>
          </p:cNvPr>
          <p:cNvSpPr/>
          <p:nvPr/>
        </p:nvSpPr>
        <p:spPr>
          <a:xfrm>
            <a:off x="2623127" y="5292436"/>
            <a:ext cx="923636" cy="8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593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DF31-76C8-8DA1-9C67-C907FCF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F4D5F-CB3D-3227-F9EC-D9254A4F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149" y="1825625"/>
            <a:ext cx="9743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44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C8E-B69C-9EB6-F391-9A9ABB47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0FF6-95A6-AC17-6202-A97631B2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8AFF5-22E1-702F-431F-5DCEE0C8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43054"/>
            <a:ext cx="7772400" cy="4133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9C116-5629-747F-E22F-4BE143F66589}"/>
              </a:ext>
            </a:extLst>
          </p:cNvPr>
          <p:cNvSpPr/>
          <p:nvPr/>
        </p:nvSpPr>
        <p:spPr>
          <a:xfrm>
            <a:off x="9439564" y="5345690"/>
            <a:ext cx="1071418" cy="8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900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263F-DC9E-703A-98EA-314F65F7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53585-CA94-2F89-9429-7C52A355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165" y="1825625"/>
            <a:ext cx="93696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7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3AA8-5A65-2F52-7F9A-55ED6DBB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DE02-731B-244E-0487-1E7F417D7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3074" name="Picture 2" descr="What is Grandma’s Rule? Illustration of the Premack Principle showing a child told ‘Vegetables first, then dessert’ and the First, Then Rule">
            <a:extLst>
              <a:ext uri="{FF2B5EF4-FFF2-40B4-BE49-F238E27FC236}">
                <a16:creationId xmlns:a16="http://schemas.microsoft.com/office/drawing/2014/main" id="{E0B36155-8A96-C573-CF45-663C7D53F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620" y="365125"/>
            <a:ext cx="5722760" cy="572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6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6279-17BF-F5CA-0DE0-2906447B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Presenting The </a:t>
            </a:r>
            <a:r>
              <a:rPr lang="en-DE">
                <a:solidFill>
                  <a:srgbClr val="0070C0"/>
                </a:solidFill>
              </a:rPr>
              <a:t>Challenge</a:t>
            </a:r>
            <a:endParaRPr lang="en-DE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043E-44D2-61C8-EDD0-E2001FE4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582" cy="4351338"/>
          </a:xfrm>
        </p:spPr>
        <p:txBody>
          <a:bodyPr/>
          <a:lstStyle/>
          <a:p>
            <a:r>
              <a:rPr lang="en-GB" dirty="0"/>
              <a:t>E</a:t>
            </a:r>
            <a:r>
              <a:rPr lang="en-DE" dirty="0"/>
              <a:t>nsure </a:t>
            </a:r>
            <a:r>
              <a:rPr lang="en-DE" dirty="0">
                <a:solidFill>
                  <a:srgbClr val="0070C0"/>
                </a:solidFill>
              </a:rPr>
              <a:t>long-term sustainable access </a:t>
            </a:r>
            <a:r>
              <a:rPr lang="en-DE" dirty="0"/>
              <a:t>to data</a:t>
            </a:r>
          </a:p>
          <a:p>
            <a:pPr lvl="1"/>
            <a:r>
              <a:rPr lang="en-DE" i="1" dirty="0"/>
              <a:t>How to make data accessible to yourself, your colleagues and institue?</a:t>
            </a:r>
          </a:p>
          <a:p>
            <a:pPr lvl="1"/>
            <a:r>
              <a:rPr lang="en-DE" i="1" dirty="0"/>
              <a:t>How to make best use of the data in the sense of drawing conclusions and decision making?</a:t>
            </a:r>
          </a:p>
          <a:p>
            <a:pPr lvl="1"/>
            <a:r>
              <a:rPr lang="en-DE" i="1" dirty="0"/>
              <a:t>How to reuse experimental results?</a:t>
            </a:r>
          </a:p>
          <a:p>
            <a:pPr lvl="1"/>
            <a:r>
              <a:rPr lang="en-DE" i="1" dirty="0"/>
              <a:t>How to share data and information?</a:t>
            </a:r>
          </a:p>
          <a:p>
            <a:pPr lvl="1"/>
            <a:endParaRPr lang="en-DE" i="1" dirty="0"/>
          </a:p>
          <a:p>
            <a:pPr lvl="1"/>
            <a:endParaRPr lang="en-DE" i="1" dirty="0"/>
          </a:p>
          <a:p>
            <a:pPr lvl="1"/>
            <a:endParaRPr lang="en-DE" i="1" dirty="0"/>
          </a:p>
          <a:p>
            <a:pPr lvl="1"/>
            <a:endParaRPr lang="en-DE" i="1" dirty="0"/>
          </a:p>
        </p:txBody>
      </p:sp>
      <p:pic>
        <p:nvPicPr>
          <p:cNvPr id="2050" name="Picture 2" descr="The XY Problem (or X-Y Problem): a child tries to reach a balloon by precariously stacking chairsand asks how they can stick them together to someone outside of the room who, eventually, wonders what for?">
            <a:extLst>
              <a:ext uri="{FF2B5EF4-FFF2-40B4-BE49-F238E27FC236}">
                <a16:creationId xmlns:a16="http://schemas.microsoft.com/office/drawing/2014/main" id="{830266EE-566B-3B04-38B8-762FF71D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89" y="1539298"/>
            <a:ext cx="4341092" cy="434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3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D3EF-AE36-6B01-F5AE-FF17DFEC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Optimize the </a:t>
            </a:r>
            <a:r>
              <a:rPr lang="en-DE" dirty="0">
                <a:solidFill>
                  <a:srgbClr val="0070C0"/>
                </a:solidFill>
              </a:rPr>
              <a:t>reuse</a:t>
            </a:r>
            <a:r>
              <a:rPr lang="en-DE" dirty="0"/>
              <a:t> of data – the </a:t>
            </a:r>
            <a:r>
              <a:rPr lang="en-DE" dirty="0">
                <a:solidFill>
                  <a:srgbClr val="0070C0"/>
                </a:solidFill>
              </a:rPr>
              <a:t>FAIR</a:t>
            </a:r>
            <a:r>
              <a:rPr lang="en-DE" dirty="0"/>
              <a:t> principle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B0E27-28CE-7248-E967-4CB554A78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0352" y="2380891"/>
            <a:ext cx="6396243" cy="3295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9A12D-765F-4C50-2B52-AC3A289738C1}"/>
              </a:ext>
            </a:extLst>
          </p:cNvPr>
          <p:cNvSpPr txBox="1"/>
          <p:nvPr/>
        </p:nvSpPr>
        <p:spPr>
          <a:xfrm>
            <a:off x="838200" y="1690688"/>
            <a:ext cx="40529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</a:t>
            </a:r>
            <a:r>
              <a:rPr lang="en-GB" dirty="0">
                <a:latin typeface="Aptos" panose="020B0004020202020204" pitchFamily="34" charset="0"/>
              </a:rPr>
              <a:t>2016</a:t>
            </a:r>
            <a:r>
              <a:rPr lang="en-GB" dirty="0"/>
              <a:t>, the ‘</a:t>
            </a:r>
            <a:r>
              <a:rPr lang="en-GB" b="1" dirty="0">
                <a:hlinkClick r:id="rId3"/>
              </a:rPr>
              <a:t>FAIR Guiding Principles for scientific data management and stewardship’</a:t>
            </a:r>
            <a:r>
              <a:rPr lang="en-GB" dirty="0"/>
              <a:t> were published in </a:t>
            </a:r>
            <a:r>
              <a:rPr lang="en-GB" i="1" dirty="0"/>
              <a:t>Scientific Data</a:t>
            </a:r>
            <a:r>
              <a:rPr lang="en-GB" dirty="0"/>
              <a:t>. The authors intended to provide guidelines to improve the </a:t>
            </a:r>
            <a:r>
              <a:rPr lang="en-GB" b="1" dirty="0"/>
              <a:t>F</a:t>
            </a:r>
            <a:r>
              <a:rPr lang="en-GB" dirty="0"/>
              <a:t>indability, </a:t>
            </a:r>
            <a:r>
              <a:rPr lang="en-GB" b="1" dirty="0"/>
              <a:t>A</a:t>
            </a:r>
            <a:r>
              <a:rPr lang="en-GB" dirty="0"/>
              <a:t>ccessibility, </a:t>
            </a:r>
            <a:r>
              <a:rPr lang="en-GB" b="1" dirty="0"/>
              <a:t>I</a:t>
            </a:r>
            <a:r>
              <a:rPr lang="en-GB" dirty="0"/>
              <a:t>nteroperability, and </a:t>
            </a:r>
            <a:r>
              <a:rPr lang="en-GB" b="1" dirty="0"/>
              <a:t>R</a:t>
            </a:r>
            <a:r>
              <a:rPr lang="en-GB" dirty="0"/>
              <a:t>euse of digital assets.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https://www.go-fair.org/fair-principles/</a:t>
            </a: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5205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D6E0-BC22-8C4E-F551-8BB61E85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Take into Account the </a:t>
            </a:r>
            <a:r>
              <a:rPr lang="en-DE" dirty="0">
                <a:solidFill>
                  <a:srgbClr val="0070C0"/>
                </a:solidFill>
              </a:rPr>
              <a:t>Individual’s Perspective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84F9C-B726-F469-D936-4031CF158A47}"/>
              </a:ext>
            </a:extLst>
          </p:cNvPr>
          <p:cNvSpPr/>
          <p:nvPr/>
        </p:nvSpPr>
        <p:spPr>
          <a:xfrm>
            <a:off x="2318327" y="1542473"/>
            <a:ext cx="2964873" cy="84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FBC33-D8D0-12D3-681E-FCACA41B26AD}"/>
              </a:ext>
            </a:extLst>
          </p:cNvPr>
          <p:cNvSpPr/>
          <p:nvPr/>
        </p:nvSpPr>
        <p:spPr>
          <a:xfrm>
            <a:off x="1237672" y="2588491"/>
            <a:ext cx="1099128" cy="188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98" name="Picture 2" descr="Equality equity difference illustration: showing 3 of the same bikes that fit just one adult as equality vs 3 differently-sized and equipped bikes to fit an adult, a child, and an adult with a baby">
            <a:extLst>
              <a:ext uri="{FF2B5EF4-FFF2-40B4-BE49-F238E27FC236}">
                <a16:creationId xmlns:a16="http://schemas.microsoft.com/office/drawing/2014/main" id="{F812A333-0285-130D-A5AF-5D045B33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58" y="1542473"/>
            <a:ext cx="8343283" cy="46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52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8885AA-4CC8-30D0-407C-253F09AF1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643" y="2097739"/>
            <a:ext cx="7736713" cy="34785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719274-9BB6-0FA3-4838-9B28E67C6CEA}"/>
              </a:ext>
            </a:extLst>
          </p:cNvPr>
          <p:cNvSpPr txBox="1">
            <a:spLocks/>
          </p:cNvSpPr>
          <p:nvPr/>
        </p:nvSpPr>
        <p:spPr>
          <a:xfrm>
            <a:off x="838199" y="523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>
                <a:solidFill>
                  <a:srgbClr val="0070C0"/>
                </a:solidFill>
              </a:rPr>
              <a:t>Standard Perspective </a:t>
            </a:r>
            <a:r>
              <a:rPr lang="en-DE" dirty="0"/>
              <a:t>Leads to Standard Type Results</a:t>
            </a:r>
            <a:endParaRPr lang="en-D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1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20C30-2AE1-9583-DB92-A50FE9B6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C2EE3-6041-020D-C620-28F1E361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71201"/>
            <a:ext cx="7772400" cy="30601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2F1DB6-530B-59B6-86AC-40296C17F2DF}"/>
              </a:ext>
            </a:extLst>
          </p:cNvPr>
          <p:cNvSpPr txBox="1">
            <a:spLocks/>
          </p:cNvSpPr>
          <p:nvPr/>
        </p:nvSpPr>
        <p:spPr>
          <a:xfrm>
            <a:off x="838200" y="500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>
                <a:solidFill>
                  <a:srgbClr val="0070C0"/>
                </a:solidFill>
              </a:rPr>
              <a:t>New Perspective </a:t>
            </a:r>
            <a:r>
              <a:rPr lang="en-DE" dirty="0"/>
              <a:t>Requires Access to Source Data</a:t>
            </a:r>
            <a:endParaRPr lang="en-D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74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0D61-F1A3-4EC4-E466-BE17AF90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0EB2-FB01-8843-4CDA-B01401A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Python </a:t>
            </a:r>
            <a:r>
              <a:rPr lang="en-DE" dirty="0">
                <a:solidFill>
                  <a:srgbClr val="0070C0"/>
                </a:solidFill>
              </a:rPr>
              <a:t>Quick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5DD3C-0B74-F99C-2902-25C86722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17" y="1478323"/>
            <a:ext cx="5762593" cy="3241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94E82-3BAE-E491-79AA-79D404B0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5763"/>
            <a:ext cx="5211618" cy="375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85366-1587-68EB-AC35-02E2428B12BD}"/>
              </a:ext>
            </a:extLst>
          </p:cNvPr>
          <p:cNvSpPr txBox="1"/>
          <p:nvPr/>
        </p:nvSpPr>
        <p:spPr>
          <a:xfrm>
            <a:off x="690113" y="6225309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🎬 </a:t>
            </a:r>
            <a:r>
              <a:rPr lang="en-DE" i="1" dirty="0">
                <a:solidFill>
                  <a:srgbClr val="0070C0"/>
                </a:solidFill>
              </a:rPr>
              <a:t>show IDE / setup</a:t>
            </a:r>
          </a:p>
        </p:txBody>
      </p:sp>
    </p:spTree>
    <p:extLst>
      <p:ext uri="{BB962C8B-B14F-4D97-AF65-F5344CB8AC3E}">
        <p14:creationId xmlns:p14="http://schemas.microsoft.com/office/powerpoint/2010/main" val="336588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368</Words>
  <Application>Microsoft Office PowerPoint</Application>
  <PresentationFormat>Widescreen</PresentationFormat>
  <Paragraphs>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Poppins</vt:lpstr>
      <vt:lpstr>Office Theme</vt:lpstr>
      <vt:lpstr>Using Python for Scientific Data Management</vt:lpstr>
      <vt:lpstr>What to Expect</vt:lpstr>
      <vt:lpstr>PowerPoint Presentation</vt:lpstr>
      <vt:lpstr>Presenting The Challenge</vt:lpstr>
      <vt:lpstr>Optimize the reuse of data – the FAIR principle</vt:lpstr>
      <vt:lpstr>Take into Account the Individual’s Perspective</vt:lpstr>
      <vt:lpstr>PowerPoint Presentation</vt:lpstr>
      <vt:lpstr>PowerPoint Presentation</vt:lpstr>
      <vt:lpstr>Python Quick Start</vt:lpstr>
      <vt:lpstr>Essential Data Types in Python – Check ✅</vt:lpstr>
      <vt:lpstr>pd.DataFrame Essentials – Check ✅</vt:lpstr>
      <vt:lpstr>Steps of Data Processing – Distilling the Essence</vt:lpstr>
      <vt:lpstr>Steps of Data Processing – Distilling the Essence </vt:lpstr>
      <vt:lpstr>Information – A matter of Perspective 👀</vt:lpstr>
      <vt:lpstr>Experiments and “Data Land”</vt:lpstr>
      <vt:lpstr>From Experimental Files to Data</vt:lpstr>
      <vt:lpstr>Understand the Files’ Structure</vt:lpstr>
      <vt:lpstr>Extract ”Data Piece”</vt:lpstr>
      <vt:lpstr>Extract&amp;Show ”Data Piece” – Repeated 🔂</vt:lpstr>
      <vt:lpstr>Folder Structure for modules</vt:lpstr>
      <vt:lpstr>From Data to Information</vt:lpstr>
      <vt:lpstr>Further Reading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Python for Scientific Data Management</dc:title>
  <dc:creator>Matthias Hofmann</dc:creator>
  <cp:lastModifiedBy>Rechenzentrum</cp:lastModifiedBy>
  <cp:revision>6</cp:revision>
  <cp:lastPrinted>2025-09-03T15:27:57Z</cp:lastPrinted>
  <dcterms:created xsi:type="dcterms:W3CDTF">2025-08-05T09:00:58Z</dcterms:created>
  <dcterms:modified xsi:type="dcterms:W3CDTF">2025-09-07T15:44:35Z</dcterms:modified>
</cp:coreProperties>
</file>